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58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2F31A-4C73-4C8A-BB05-5012122FE84D}" type="datetimeFigureOut">
              <a:rPr lang="es-ES" smtClean="0"/>
              <a:t>13/12/2022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F578-FD8E-4016-980C-AF696C18FB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809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2F31A-4C73-4C8A-BB05-5012122FE84D}" type="datetimeFigureOut">
              <a:rPr lang="es-ES" smtClean="0"/>
              <a:t>13/12/2022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F578-FD8E-4016-980C-AF696C18FB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544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2F31A-4C73-4C8A-BB05-5012122FE84D}" type="datetimeFigureOut">
              <a:rPr lang="es-ES" smtClean="0"/>
              <a:t>13/12/2022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F578-FD8E-4016-980C-AF696C18FB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884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2F31A-4C73-4C8A-BB05-5012122FE84D}" type="datetimeFigureOut">
              <a:rPr lang="es-ES" smtClean="0"/>
              <a:t>13/12/2022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F578-FD8E-4016-980C-AF696C18FB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933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2F31A-4C73-4C8A-BB05-5012122FE84D}" type="datetimeFigureOut">
              <a:rPr lang="es-ES" smtClean="0"/>
              <a:t>13/12/2022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F578-FD8E-4016-980C-AF696C18FB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079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2F31A-4C73-4C8A-BB05-5012122FE84D}" type="datetimeFigureOut">
              <a:rPr lang="es-ES" smtClean="0"/>
              <a:t>13/12/2022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F578-FD8E-4016-980C-AF696C18FB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860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2F31A-4C73-4C8A-BB05-5012122FE84D}" type="datetimeFigureOut">
              <a:rPr lang="es-ES" smtClean="0"/>
              <a:t>13/12/2022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F578-FD8E-4016-980C-AF696C18FB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02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2F31A-4C73-4C8A-BB05-5012122FE84D}" type="datetimeFigureOut">
              <a:rPr lang="es-ES" smtClean="0"/>
              <a:t>13/12/2022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F578-FD8E-4016-980C-AF696C18FB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51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2F31A-4C73-4C8A-BB05-5012122FE84D}" type="datetimeFigureOut">
              <a:rPr lang="es-ES" smtClean="0"/>
              <a:t>13/12/2022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F578-FD8E-4016-980C-AF696C18FB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968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2F31A-4C73-4C8A-BB05-5012122FE84D}" type="datetimeFigureOut">
              <a:rPr lang="es-ES" smtClean="0"/>
              <a:t>13/12/2022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F578-FD8E-4016-980C-AF696C18FB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438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2F31A-4C73-4C8A-BB05-5012122FE84D}" type="datetimeFigureOut">
              <a:rPr lang="es-ES" smtClean="0"/>
              <a:t>13/12/2022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FF578-FD8E-4016-980C-AF696C18FB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0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2F31A-4C73-4C8A-BB05-5012122FE84D}" type="datetimeFigureOut">
              <a:rPr lang="es-ES" smtClean="0"/>
              <a:t>13/12/2022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FF578-FD8E-4016-980C-AF696C18FB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195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19246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PROCESO DE ATENCIÓN A PACIENTES SUBSIDIARIOS DE CUIDADOS PALIATIVOS EN ARAGÓN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659" y="5829300"/>
            <a:ext cx="2123341" cy="10287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460" y="4516947"/>
            <a:ext cx="4810897" cy="2011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3410465" y="4415481"/>
            <a:ext cx="5123935" cy="2207741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035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4118"/>
          </a:xfrm>
        </p:spPr>
        <p:txBody>
          <a:bodyPr/>
          <a:lstStyle/>
          <a:p>
            <a:r>
              <a:rPr lang="es-ES" dirty="0" smtClean="0"/>
              <a:t>PLAN DE CUIDADOS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3611" b="31738"/>
          <a:stretch/>
        </p:blipFill>
        <p:spPr>
          <a:xfrm>
            <a:off x="0" y="3435178"/>
            <a:ext cx="12179938" cy="3422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-12062" y="3435178"/>
            <a:ext cx="12192000" cy="3439297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30212"/>
            <a:ext cx="10515600" cy="4351338"/>
          </a:xfrm>
        </p:spPr>
        <p:txBody>
          <a:bodyPr/>
          <a:lstStyle/>
          <a:p>
            <a:r>
              <a:rPr lang="es-ES" dirty="0" smtClean="0"/>
              <a:t>Equipo multidisciplinar: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- </a:t>
            </a:r>
            <a:r>
              <a:rPr lang="es-ES" dirty="0" smtClean="0"/>
              <a:t> </a:t>
            </a:r>
            <a:r>
              <a:rPr lang="es-ES" dirty="0"/>
              <a:t>C</a:t>
            </a:r>
            <a:r>
              <a:rPr lang="es-ES" dirty="0" smtClean="0"/>
              <a:t>ompetencia profesional, comunicación, capacitación y compromiso profesional.</a:t>
            </a:r>
          </a:p>
          <a:p>
            <a:r>
              <a:rPr lang="es-ES" dirty="0" smtClean="0"/>
              <a:t>Objetivo: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-  Garantizar atención integral y coordinada a los pacientes y familiares.</a:t>
            </a:r>
          </a:p>
          <a:p>
            <a:pPr marL="0" indent="0">
              <a:buNone/>
            </a:pPr>
            <a:r>
              <a:rPr lang="es-ES" dirty="0" smtClean="0"/>
              <a:t>    - Respetar la autonomía del paciente y sus valores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- mejorar la calidad asistencial en el final de la vida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937" y="6087761"/>
            <a:ext cx="1624001" cy="7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75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4118"/>
          </a:xfrm>
        </p:spPr>
        <p:txBody>
          <a:bodyPr/>
          <a:lstStyle/>
          <a:p>
            <a:r>
              <a:rPr lang="es-ES" dirty="0" smtClean="0"/>
              <a:t>PLAN DE CUIDADOS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3611" b="31738"/>
          <a:stretch/>
        </p:blipFill>
        <p:spPr>
          <a:xfrm>
            <a:off x="0" y="3435178"/>
            <a:ext cx="12179938" cy="3422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-12062" y="3435178"/>
            <a:ext cx="12192000" cy="3439297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30212"/>
            <a:ext cx="10515600" cy="4351338"/>
          </a:xfrm>
        </p:spPr>
        <p:txBody>
          <a:bodyPr/>
          <a:lstStyle/>
          <a:p>
            <a:r>
              <a:rPr lang="es-ES" dirty="0" smtClean="0"/>
              <a:t>Plan de cuidados individualizado:</a:t>
            </a:r>
          </a:p>
          <a:p>
            <a:pPr marL="0" indent="0">
              <a:buNone/>
            </a:pPr>
            <a:r>
              <a:rPr lang="es-ES" dirty="0" smtClean="0"/>
              <a:t>  - Valoración específica de las necesidades del paciente y familia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- Intervenciones educativas dirigidas a la prevención de complicaciones y la detección precoz de signos y síntomas de alarma.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- Capacitación en el manejo del régimen terapéutico y el uso de dispositivos de apoyo.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- Colaborar con otros profesionales en la vigilancia y control de los problemas clínicos. </a:t>
            </a:r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937" y="6087761"/>
            <a:ext cx="1624001" cy="7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31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4118"/>
          </a:xfrm>
        </p:spPr>
        <p:txBody>
          <a:bodyPr/>
          <a:lstStyle/>
          <a:p>
            <a:r>
              <a:rPr lang="es-ES" dirty="0" smtClean="0"/>
              <a:t>PLAN DE CUIDADOS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3611" b="31738"/>
          <a:stretch/>
        </p:blipFill>
        <p:spPr>
          <a:xfrm>
            <a:off x="0" y="3435178"/>
            <a:ext cx="12179938" cy="3422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-12062" y="3435178"/>
            <a:ext cx="12192000" cy="3439297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30212"/>
            <a:ext cx="10515600" cy="4351338"/>
          </a:xfrm>
        </p:spPr>
        <p:txBody>
          <a:bodyPr/>
          <a:lstStyle/>
          <a:p>
            <a:r>
              <a:rPr lang="es-ES" dirty="0" smtClean="0"/>
              <a:t>Continuidad de Cuidados: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- Colaboración entre niveles asistenciales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- Trabajo en equipo: objetivos clínicos y procedimientos compartidos con puntos de encuentro para su desarrollo.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- Enseñanza de medicamentos prescritos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- Manejo de la radioterapia y quimioterapia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- Educación para alimentación y ejercicio adecuado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937" y="6087761"/>
            <a:ext cx="1624001" cy="7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55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4118"/>
          </a:xfrm>
        </p:spPr>
        <p:txBody>
          <a:bodyPr/>
          <a:lstStyle/>
          <a:p>
            <a:r>
              <a:rPr lang="es-ES" dirty="0" smtClean="0"/>
              <a:t>PLAN DE CUIDADOS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3611" b="31738"/>
          <a:stretch/>
        </p:blipFill>
        <p:spPr>
          <a:xfrm>
            <a:off x="0" y="3435178"/>
            <a:ext cx="12179938" cy="3422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-12062" y="3435178"/>
            <a:ext cx="12192000" cy="3439297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30212"/>
            <a:ext cx="10515600" cy="4351338"/>
          </a:xfrm>
        </p:spPr>
        <p:txBody>
          <a:bodyPr/>
          <a:lstStyle/>
          <a:p>
            <a:r>
              <a:rPr lang="es-ES" dirty="0" smtClean="0"/>
              <a:t>Educación para la salud al cuidador /familiar.</a:t>
            </a:r>
          </a:p>
          <a:p>
            <a:r>
              <a:rPr lang="es-ES" dirty="0" smtClean="0"/>
              <a:t>Facilitar la comunicación y la solución de problemas: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- Consulta telefónica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- Orientación en el sistema sanitario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smtClean="0"/>
              <a:t> REALIZAR UN SEGUIMIENTO Y CONTINUIDAD DE CUIDADOS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937" y="6087761"/>
            <a:ext cx="1624001" cy="7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7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147" y="6050108"/>
            <a:ext cx="2237426" cy="652329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3502747" cy="5041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12" y="365125"/>
            <a:ext cx="3596638" cy="5041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3706" y="5803637"/>
            <a:ext cx="2121592" cy="1030313"/>
          </a:xfrm>
          <a:prstGeom prst="rect">
            <a:avLst/>
          </a:prstGeom>
        </p:spPr>
      </p:pic>
      <p:sp>
        <p:nvSpPr>
          <p:cNvPr id="8" name="Flecha derecha 7"/>
          <p:cNvSpPr/>
          <p:nvPr/>
        </p:nvSpPr>
        <p:spPr>
          <a:xfrm>
            <a:off x="5022735" y="2371691"/>
            <a:ext cx="1843088" cy="1028700"/>
          </a:xfrm>
          <a:prstGeom prst="rightArrow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3960272"/>
            <a:ext cx="4914456" cy="246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50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8580" y="1669764"/>
            <a:ext cx="3471863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SERVICIO DE ESTRATEGIAS (DGAS)</a:t>
            </a:r>
          </a:p>
          <a:p>
            <a:r>
              <a:rPr lang="es-ES" dirty="0" smtClean="0"/>
              <a:t>ATENCIÓN PRIMARIA</a:t>
            </a:r>
          </a:p>
          <a:p>
            <a:r>
              <a:rPr lang="es-ES" dirty="0" smtClean="0"/>
              <a:t>EQUIPOS DIRECTIVOS</a:t>
            </a:r>
          </a:p>
          <a:p>
            <a:r>
              <a:rPr lang="es-ES" dirty="0" smtClean="0"/>
              <a:t>ESAD</a:t>
            </a:r>
          </a:p>
          <a:p>
            <a:r>
              <a:rPr lang="es-ES" dirty="0" smtClean="0"/>
              <a:t>GERIATRÍA</a:t>
            </a:r>
          </a:p>
          <a:p>
            <a:r>
              <a:rPr lang="es-ES" dirty="0" smtClean="0"/>
              <a:t>MEDICINA INTERNA</a:t>
            </a:r>
          </a:p>
          <a:p>
            <a:r>
              <a:rPr lang="es-ES" dirty="0" smtClean="0"/>
              <a:t>ONCOLOGÍA</a:t>
            </a:r>
          </a:p>
          <a:p>
            <a:r>
              <a:rPr lang="es-ES" dirty="0" smtClean="0"/>
              <a:t>TRABAJO SOCIAL</a:t>
            </a:r>
          </a:p>
          <a:p>
            <a:r>
              <a:rPr lang="es-ES" dirty="0" smtClean="0"/>
              <a:t>061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328455" y="3204519"/>
            <a:ext cx="343518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SUBGRUPOS DE TRABAJO PARA ELABORAR RED DE ATENCIÓN DE CUIDADOS PALIATIVOS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357185" y="228600"/>
            <a:ext cx="11530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GRUPO DE TRABAJO</a:t>
            </a:r>
            <a:endParaRPr lang="es-ES" sz="5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608" y="5827687"/>
            <a:ext cx="2121592" cy="10303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64" y="4772921"/>
            <a:ext cx="1690634" cy="1218239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08799" y="2662447"/>
            <a:ext cx="3034255" cy="247291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516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251" y="883310"/>
            <a:ext cx="3596952" cy="5041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14" y="883310"/>
            <a:ext cx="3564276" cy="5041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013" y="5925139"/>
            <a:ext cx="1598958" cy="7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88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b="2159"/>
          <a:stretch/>
        </p:blipFill>
        <p:spPr>
          <a:xfrm>
            <a:off x="0" y="-20144"/>
            <a:ext cx="12192000" cy="68788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-19791"/>
            <a:ext cx="12192001" cy="6878144"/>
          </a:xfrm>
          <a:prstGeom prst="rect">
            <a:avLst/>
          </a:prstGeom>
          <a:solidFill>
            <a:srgbClr val="FFFFFF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8254" y="1879171"/>
            <a:ext cx="10515600" cy="4229186"/>
          </a:xfrm>
        </p:spPr>
        <p:txBody>
          <a:bodyPr/>
          <a:lstStyle/>
          <a:p>
            <a:r>
              <a:rPr lang="es-ES" dirty="0" smtClean="0"/>
              <a:t>GARANTIZAR UNA ATENCIÓN INTEGRAL Y COORDINADA A LOS PACIENTES EN SITUACIÓN DE ENFERMEDAD AVANZADA Y A SUS FAMILIAS</a:t>
            </a:r>
          </a:p>
          <a:p>
            <a:r>
              <a:rPr lang="es-ES" dirty="0" smtClean="0"/>
              <a:t>Mejorar calidad de vida</a:t>
            </a:r>
          </a:p>
          <a:p>
            <a:r>
              <a:rPr lang="es-ES" dirty="0" smtClean="0"/>
              <a:t>Equidad</a:t>
            </a:r>
          </a:p>
          <a:p>
            <a:r>
              <a:rPr lang="es-ES" dirty="0" smtClean="0"/>
              <a:t>Asegurar continuidad de cuidados</a:t>
            </a:r>
          </a:p>
          <a:p>
            <a:r>
              <a:rPr lang="es-ES" dirty="0" smtClean="0"/>
              <a:t>Potenciar la atención en domicilio</a:t>
            </a:r>
          </a:p>
          <a:p>
            <a:r>
              <a:rPr lang="es-ES" dirty="0" smtClean="0"/>
              <a:t>Formación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707" y="6006666"/>
            <a:ext cx="1756294" cy="8513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15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5654"/>
            <a:ext cx="10515600" cy="1325563"/>
          </a:xfrm>
        </p:spPr>
        <p:txBody>
          <a:bodyPr/>
          <a:lstStyle/>
          <a:p>
            <a:r>
              <a:rPr lang="es-ES" dirty="0" smtClean="0"/>
              <a:t>PROCESO DE ATENCIÓN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0492" y="1398826"/>
            <a:ext cx="10515600" cy="4595298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Identificación del paciente (NECPAL)</a:t>
            </a:r>
          </a:p>
          <a:p>
            <a:r>
              <a:rPr lang="es-ES" dirty="0" smtClean="0"/>
              <a:t>Valoración multidimensional y de la complejidad</a:t>
            </a:r>
          </a:p>
          <a:p>
            <a:r>
              <a:rPr lang="es-ES" dirty="0" smtClean="0"/>
              <a:t>Elaboración de un plan de atención individualizado</a:t>
            </a:r>
          </a:p>
          <a:p>
            <a:pPr lvl="1"/>
            <a:r>
              <a:rPr lang="es-ES" dirty="0" smtClean="0"/>
              <a:t>Dar respuesta a las necesidades detectadas</a:t>
            </a:r>
          </a:p>
          <a:p>
            <a:pPr lvl="1"/>
            <a:r>
              <a:rPr lang="es-ES" dirty="0" smtClean="0"/>
              <a:t>Dinámico</a:t>
            </a:r>
          </a:p>
          <a:p>
            <a:r>
              <a:rPr lang="es-ES" dirty="0" smtClean="0"/>
              <a:t>Atención a las crisis de necesidad </a:t>
            </a:r>
          </a:p>
          <a:p>
            <a:pPr lvl="1"/>
            <a:r>
              <a:rPr lang="es-ES" dirty="0" smtClean="0"/>
              <a:t>Atención primaria</a:t>
            </a:r>
          </a:p>
          <a:p>
            <a:pPr lvl="1"/>
            <a:r>
              <a:rPr lang="es-ES" dirty="0" smtClean="0"/>
              <a:t>ESAD</a:t>
            </a:r>
          </a:p>
          <a:p>
            <a:pPr lvl="1"/>
            <a:r>
              <a:rPr lang="es-ES" dirty="0" smtClean="0"/>
              <a:t>PAL 24</a:t>
            </a:r>
          </a:p>
          <a:p>
            <a:pPr lvl="1"/>
            <a:r>
              <a:rPr lang="es-ES" dirty="0" smtClean="0"/>
              <a:t>Urgencias</a:t>
            </a:r>
          </a:p>
          <a:p>
            <a:r>
              <a:rPr lang="es-ES" dirty="0" smtClean="0"/>
              <a:t>Atención últimos días de vida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4010" y="6003201"/>
            <a:ext cx="1755800" cy="8535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222" y="271732"/>
            <a:ext cx="2653817" cy="39384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143" y="3631460"/>
            <a:ext cx="2837706" cy="2733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373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011" y="0"/>
            <a:ext cx="6874989" cy="68749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RED FUNCIONAL</a:t>
            </a:r>
            <a:endParaRPr lang="es-ES" b="1" dirty="0"/>
          </a:p>
        </p:txBody>
      </p:sp>
      <p:sp>
        <p:nvSpPr>
          <p:cNvPr id="7" name="Rectángulo 6"/>
          <p:cNvSpPr/>
          <p:nvPr/>
        </p:nvSpPr>
        <p:spPr>
          <a:xfrm>
            <a:off x="5317011" y="0"/>
            <a:ext cx="6870357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 smtClean="0"/>
              <a:t>Dar soporte a los pacientes que requieren cuidados paliativos 24 horas, 365 días del año</a:t>
            </a:r>
          </a:p>
          <a:p>
            <a:pPr marL="0" indent="0">
              <a:buNone/>
            </a:pPr>
            <a:endParaRPr lang="es-ES" dirty="0" smtClean="0"/>
          </a:p>
          <a:p>
            <a:pPr lvl="1"/>
            <a:r>
              <a:rPr lang="es-ES" dirty="0" smtClean="0"/>
              <a:t>Equipos de Atención Primaria-Atención Continuada</a:t>
            </a:r>
          </a:p>
          <a:p>
            <a:pPr lvl="1"/>
            <a:r>
              <a:rPr lang="es-ES" dirty="0" smtClean="0"/>
              <a:t>Equipos de Soporte de Atención Domiciliaria</a:t>
            </a:r>
          </a:p>
          <a:p>
            <a:pPr lvl="1"/>
            <a:r>
              <a:rPr lang="es-ES" dirty="0" smtClean="0"/>
              <a:t>Equipos de cuidados paliativos intrahospitalarios</a:t>
            </a:r>
          </a:p>
          <a:p>
            <a:pPr lvl="1"/>
            <a:r>
              <a:rPr lang="es-ES" dirty="0" smtClean="0"/>
              <a:t>Hospitales de Convalecencia</a:t>
            </a:r>
          </a:p>
          <a:p>
            <a:pPr lvl="1"/>
            <a:r>
              <a:rPr lang="es-ES" dirty="0" smtClean="0"/>
              <a:t>Atención telefónica PAL-24</a:t>
            </a:r>
          </a:p>
          <a:p>
            <a:pPr lvl="1"/>
            <a:r>
              <a:rPr lang="es-ES" dirty="0" smtClean="0"/>
              <a:t>061</a:t>
            </a:r>
          </a:p>
          <a:p>
            <a:pPr lvl="1"/>
            <a:r>
              <a:rPr lang="es-ES" dirty="0" smtClean="0"/>
              <a:t>Servicios de Urgencias hospitalarias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273" y="5926742"/>
            <a:ext cx="1761897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58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4118"/>
          </a:xfrm>
        </p:spPr>
        <p:txBody>
          <a:bodyPr/>
          <a:lstStyle/>
          <a:p>
            <a:r>
              <a:rPr lang="es-ES" dirty="0" smtClean="0"/>
              <a:t>PRINCIPALES NOVEDADES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3611" b="31738"/>
          <a:stretch/>
        </p:blipFill>
        <p:spPr>
          <a:xfrm>
            <a:off x="0" y="3435178"/>
            <a:ext cx="12179938" cy="3422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-12062" y="3435178"/>
            <a:ext cx="12192000" cy="3439297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30212"/>
            <a:ext cx="10515600" cy="4351338"/>
          </a:xfrm>
        </p:spPr>
        <p:txBody>
          <a:bodyPr/>
          <a:lstStyle/>
          <a:p>
            <a:r>
              <a:rPr lang="es-ES" dirty="0" smtClean="0"/>
              <a:t>Cambios en el modelo de cuidados</a:t>
            </a:r>
          </a:p>
          <a:p>
            <a:r>
              <a:rPr lang="es-ES" dirty="0" smtClean="0"/>
              <a:t>Instrumento para identificación de pacientes</a:t>
            </a:r>
          </a:p>
          <a:p>
            <a:r>
              <a:rPr lang="es-ES" dirty="0" smtClean="0"/>
              <a:t>Dotación de herramientas a los profesionales</a:t>
            </a:r>
          </a:p>
          <a:p>
            <a:r>
              <a:rPr lang="es-ES" dirty="0" smtClean="0"/>
              <a:t>Red Funcional: Soporte a los paciente que requieren cuidados paliativos 24/7</a:t>
            </a:r>
          </a:p>
          <a:p>
            <a:r>
              <a:rPr lang="es-ES" dirty="0" smtClean="0"/>
              <a:t>Ampliación Equipos de Soporte Domiciliario</a:t>
            </a:r>
          </a:p>
          <a:p>
            <a:r>
              <a:rPr lang="es-ES" dirty="0" smtClean="0"/>
              <a:t>PAL-24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937" y="6087761"/>
            <a:ext cx="1624001" cy="7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10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4118"/>
          </a:xfrm>
        </p:spPr>
        <p:txBody>
          <a:bodyPr/>
          <a:lstStyle/>
          <a:p>
            <a:r>
              <a:rPr lang="es-ES" dirty="0" smtClean="0"/>
              <a:t>PLAN DE CUIDADOS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23611" b="31738"/>
          <a:stretch/>
        </p:blipFill>
        <p:spPr>
          <a:xfrm>
            <a:off x="0" y="3435178"/>
            <a:ext cx="12179938" cy="3422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-12062" y="3435178"/>
            <a:ext cx="12192000" cy="3439297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30212"/>
            <a:ext cx="10515600" cy="4351338"/>
          </a:xfrm>
        </p:spPr>
        <p:txBody>
          <a:bodyPr/>
          <a:lstStyle/>
          <a:p>
            <a:r>
              <a:rPr lang="es-ES" dirty="0" smtClean="0"/>
              <a:t>Cambios en el modelo de </a:t>
            </a:r>
            <a:r>
              <a:rPr lang="es-ES" dirty="0" smtClean="0"/>
              <a:t>cuidados para dar respuesta a las necesidades del paciente.</a:t>
            </a:r>
          </a:p>
          <a:p>
            <a:r>
              <a:rPr lang="es-ES" dirty="0" smtClean="0"/>
              <a:t>Cuidados paliativos precoces en cualquier enfermedad incurable y progresiva.</a:t>
            </a:r>
          </a:p>
          <a:p>
            <a:r>
              <a:rPr lang="es-ES" dirty="0" smtClean="0"/>
              <a:t>Cuidados integrados en cualquier enfermedad crónica avanzada ( criterios de severidad clínica).</a:t>
            </a:r>
          </a:p>
          <a:p>
            <a:r>
              <a:rPr lang="es-ES" dirty="0" smtClean="0"/>
              <a:t>Necesidades específicas al final de la vida</a:t>
            </a:r>
            <a:endParaRPr lang="es-ES" dirty="0" smtClean="0"/>
          </a:p>
          <a:p>
            <a:endParaRPr lang="es-ES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937" y="6087761"/>
            <a:ext cx="1624001" cy="7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633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476</Words>
  <Application>Microsoft Office PowerPoint</Application>
  <PresentationFormat>Panorámica</PresentationFormat>
  <Paragraphs>80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PROCESO DE ATENCIÓN A PACIENTES SUBSIDIARIOS DE CUIDADOS PALIATIVOS EN ARAGÓN</vt:lpstr>
      <vt:lpstr>Presentación de PowerPoint</vt:lpstr>
      <vt:lpstr>Presentación de PowerPoint</vt:lpstr>
      <vt:lpstr>Presentación de PowerPoint</vt:lpstr>
      <vt:lpstr>OBJETIVOS:</vt:lpstr>
      <vt:lpstr>PROCESO DE ATENCIÓN </vt:lpstr>
      <vt:lpstr>RED FUNCIONAL</vt:lpstr>
      <vt:lpstr>PRINCIPALES NOVEDADES </vt:lpstr>
      <vt:lpstr>PLAN DE CUIDADOS</vt:lpstr>
      <vt:lpstr>PLAN DE CUIDADOS</vt:lpstr>
      <vt:lpstr>PLAN DE CUIDADOS</vt:lpstr>
      <vt:lpstr>PLAN DE CUIDADOS</vt:lpstr>
      <vt:lpstr>PLAN DE CUIDADOS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PROCESO DE ATENCIÓN A PACIENTES SUBSIDIARIOS DE CUIDADOS PALIATIVOS EN ARAGÓN</dc:title>
  <dc:creator>Administrador</dc:creator>
  <cp:lastModifiedBy>Administrador</cp:lastModifiedBy>
  <cp:revision>18</cp:revision>
  <dcterms:created xsi:type="dcterms:W3CDTF">2022-12-13T07:55:00Z</dcterms:created>
  <dcterms:modified xsi:type="dcterms:W3CDTF">2022-12-13T14:10:59Z</dcterms:modified>
</cp:coreProperties>
</file>